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16"/>
  </p:notesMasterIdLst>
  <p:sldIdLst>
    <p:sldId id="300" r:id="rId2"/>
    <p:sldId id="683" r:id="rId3"/>
    <p:sldId id="684" r:id="rId4"/>
    <p:sldId id="682" r:id="rId5"/>
    <p:sldId id="685" r:id="rId6"/>
    <p:sldId id="686" r:id="rId7"/>
    <p:sldId id="355" r:id="rId8"/>
    <p:sldId id="335" r:id="rId9"/>
    <p:sldId id="647" r:id="rId10"/>
    <p:sldId id="670" r:id="rId11"/>
    <p:sldId id="687" r:id="rId12"/>
    <p:sldId id="679" r:id="rId13"/>
    <p:sldId id="688" r:id="rId14"/>
    <p:sldId id="638" r:id="rId15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Source Sans Pro Black" panose="020B0803030403020204" pitchFamily="34" charset="0"/>
      <p:regular r:id="rId21"/>
      <p:bold r:id="rId22"/>
      <p:italic r:id="rId23"/>
      <p:boldItalic r:id="rId24"/>
    </p:embeddedFont>
    <p:embeddedFont>
      <p:font typeface="Source Sans Pro Semibold" panose="020B06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00FE"/>
    <a:srgbClr val="9BB8FF"/>
    <a:srgbClr val="7FFF7F"/>
    <a:srgbClr val="F79BFF"/>
    <a:srgbClr val="FADD7F"/>
    <a:srgbClr val="FF9664"/>
    <a:srgbClr val="E1F4F8"/>
    <a:srgbClr val="DAA8E2"/>
    <a:srgbClr val="A1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3" autoAdjust="0"/>
    <p:restoredTop sz="96274" autoAdjust="0"/>
  </p:normalViewPr>
  <p:slideViewPr>
    <p:cSldViewPr snapToGrid="0">
      <p:cViewPr varScale="1">
        <p:scale>
          <a:sx n="104" d="100"/>
          <a:sy n="104" d="100"/>
        </p:scale>
        <p:origin x="126" y="654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626.77</c:v>
                </c:pt>
                <c:pt idx="1">
                  <c:v>567.38</c:v>
                </c:pt>
                <c:pt idx="2">
                  <c:v>596.54999999999995</c:v>
                </c:pt>
                <c:pt idx="3">
                  <c:v>538.04999999999995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0-497C-8D14-C5E54C974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Mixing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.00;[Red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1074.8599999999999</c:v>
                </c:pt>
                <c:pt idx="1">
                  <c:v>991.12</c:v>
                </c:pt>
                <c:pt idx="2">
                  <c:v>1005.28</c:v>
                </c:pt>
                <c:pt idx="3">
                  <c:v>961.09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0-497C-8D14-C5E54C974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Switching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1277.3</c:v>
                </c:pt>
                <c:pt idx="1">
                  <c:v>1123.07</c:v>
                </c:pt>
                <c:pt idx="2">
                  <c:v>1228.3699999999999</c:v>
                </c:pt>
                <c:pt idx="3">
                  <c:v>1190.31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</a:rPr>
              <a:t>Drift rate (v)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Switching (v)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70A-4594-A968-A33A4E01B4C6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1.44</c:v>
                </c:pt>
                <c:pt idx="1">
                  <c:v>1.63</c:v>
                </c:pt>
                <c:pt idx="2">
                  <c:v>1.36</c:v>
                </c:pt>
                <c:pt idx="3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2F30-497C-8D14-C5E54C97419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F30-497C-8D14-C5E54C97419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70A-4594-A968-A33A4E01B4C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170A-4594-A968-A33A4E01B4C6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170A-4594-A968-A33A4E01B4C6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170A-4594-A968-A33A4E01B4C6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170A-4594-A968-A33A4E01B4C6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170A-4594-A968-A33A4E01B4C6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</a:rPr>
              <a:t>Boundary Separation (a) 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Speed (a)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186-4ABD-9D3E-6938B81FDF7B}"/>
                </c:ext>
              </c:extLst>
            </c:dLbl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0186-4ABD-9D3E-6938B81FDF7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1.75</c:v>
                </c:pt>
                <c:pt idx="1">
                  <c:v>1.48</c:v>
                </c:pt>
                <c:pt idx="2">
                  <c:v>1.65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86-4ABD-9D3E-6938B81FD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86-4ABD-9D3E-6938B81FDF7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186-4ABD-9D3E-6938B81FDF7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186-4ABD-9D3E-6938B81FDF7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0186-4ABD-9D3E-6938B81FDF7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186-4ABD-9D3E-6938B81FDF7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0186-4ABD-9D3E-6938B81FDF7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0186-4ABD-9D3E-6938B81FDF7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0186-4ABD-9D3E-6938B81FDF7B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</a:rPr>
              <a:t>Non-decision time (t0)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Speed (t0)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D86-48B4-9B18-EEED6890968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0.3</c:v>
                </c:pt>
                <c:pt idx="1">
                  <c:v>0.28999999999999998</c:v>
                </c:pt>
                <c:pt idx="2">
                  <c:v>0.25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86-48B4-9B18-EEED68909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D86-48B4-9B18-EEED689096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D86-48B4-9B18-EEED689096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D86-48B4-9B18-EEED689096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6D86-48B4-9B18-EEED6890968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6D86-48B4-9B18-EEED689096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6D86-48B4-9B18-EEED6890968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6D86-48B4-9B18-EEED6890968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6D86-48B4-9B18-EEED68909684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43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271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0560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3072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96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06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/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03916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1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10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91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6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13" name="Google Shape;13;p2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Cognitive correlates of First-Person Shooter gaming: A cross-sectional study of</a:t>
            </a:r>
            <a:br>
              <a:rPr lang="en-GB" sz="3200" dirty="0"/>
            </a:br>
            <a:r>
              <a:rPr lang="en-GB" sz="3200" dirty="0"/>
              <a:t>Counter-Strike players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0" y="3167109"/>
            <a:ext cx="4692650" cy="889538"/>
          </a:xfrm>
        </p:spPr>
        <p:txBody>
          <a:bodyPr>
            <a:normAutofit fontScale="92500"/>
          </a:bodyPr>
          <a:lstStyle/>
          <a:p>
            <a:r>
              <a:rPr lang="en-US" dirty="0"/>
              <a:t>Eleanor R. A. Hyde, Robert Schmidt, Daniel J. Carroll and Claudia C. von Bastian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434806-7350-5269-9082-0B1164FE0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31/10/2024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2ED1-B347-DB98-8F92-4FEFD4AE6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ERC 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The Drift-Diffusion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E016B-CB5D-EC04-25CF-81FAAD9E5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lv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1. Drift Rate (</a:t>
            </a:r>
            <a:r>
              <a:rPr lang="en-GB" sz="2800" b="1" i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v</a:t>
            </a: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information accumulation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2. Boundary Separation (</a:t>
            </a:r>
            <a:r>
              <a:rPr lang="en-GB" sz="2800" b="1" i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a</a:t>
            </a: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response caution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3. Non-decision time (</a:t>
            </a:r>
            <a:r>
              <a:rPr lang="en-GB" sz="2800" b="1" i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t0</a:t>
            </a: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other non-decisional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EAA9A6-2320-FA8B-5F71-5C03DC9CB256}"/>
              </a:ext>
            </a:extLst>
          </p:cNvPr>
          <p:cNvGrpSpPr/>
          <p:nvPr/>
        </p:nvGrpSpPr>
        <p:grpSpPr>
          <a:xfrm>
            <a:off x="4468030" y="2229619"/>
            <a:ext cx="4120212" cy="2758781"/>
            <a:chOff x="4297751" y="1524822"/>
            <a:chExt cx="5156194" cy="404673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787A0A8-D581-3634-5A0A-B29AA5C325FF}"/>
                </a:ext>
              </a:extLst>
            </p:cNvPr>
            <p:cNvGrpSpPr/>
            <p:nvPr/>
          </p:nvGrpSpPr>
          <p:grpSpPr>
            <a:xfrm>
              <a:off x="4297751" y="1524822"/>
              <a:ext cx="5156194" cy="3528217"/>
              <a:chOff x="-232418" y="-9705"/>
              <a:chExt cx="5738068" cy="487489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D180E7-3A84-28B2-31B0-834D4271A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56" y="822481"/>
                <a:ext cx="432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9A4BBF-A33A-FE30-9A05-22381196E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56" y="2604060"/>
                <a:ext cx="4320000" cy="1856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F9F9F38-82EF-C644-D569-F0AD832304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289" y="1710252"/>
                <a:ext cx="180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A6F19-B8A4-48FE-AD86-975253FF29EA}"/>
                  </a:ext>
                </a:extLst>
              </p:cNvPr>
              <p:cNvSpPr/>
              <p:nvPr/>
            </p:nvSpPr>
            <p:spPr>
              <a:xfrm>
                <a:off x="3448133" y="789366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203CB74-EFA8-0831-F8B4-776525B03E60}"/>
                  </a:ext>
                </a:extLst>
              </p:cNvPr>
              <p:cNvSpPr/>
              <p:nvPr/>
            </p:nvSpPr>
            <p:spPr>
              <a:xfrm>
                <a:off x="3448133" y="2568957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23302B-42C5-7F86-4832-7BDEDC86027A}"/>
                  </a:ext>
                </a:extLst>
              </p:cNvPr>
              <p:cNvSpPr/>
              <p:nvPr/>
            </p:nvSpPr>
            <p:spPr>
              <a:xfrm>
                <a:off x="966075" y="808445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FF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63661E-9AEB-AC79-A01F-E0F2E2461D50}"/>
                  </a:ext>
                </a:extLst>
              </p:cNvPr>
              <p:cNvSpPr/>
              <p:nvPr/>
            </p:nvSpPr>
            <p:spPr>
              <a:xfrm rot="10800000" flipH="1">
                <a:off x="955240" y="1699400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100F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58EA75-F58A-26DF-D5D8-BB76396B4FB3}"/>
                  </a:ext>
                </a:extLst>
              </p:cNvPr>
              <p:cNvSpPr txBox="1"/>
              <p:nvPr/>
            </p:nvSpPr>
            <p:spPr>
              <a:xfrm>
                <a:off x="2866861" y="2462641"/>
                <a:ext cx="1003647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03B5D-12B9-6208-5751-A80501AA3F62}"/>
                  </a:ext>
                </a:extLst>
              </p:cNvPr>
              <p:cNvSpPr txBox="1"/>
              <p:nvPr/>
            </p:nvSpPr>
            <p:spPr>
              <a:xfrm>
                <a:off x="2724997" y="231304"/>
                <a:ext cx="1357514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Green</a:t>
                </a: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E7D5C05-3F4C-5847-3FCF-E6CFEB585D07}"/>
                  </a:ext>
                </a:extLst>
              </p:cNvPr>
              <p:cNvSpPr/>
              <p:nvPr/>
            </p:nvSpPr>
            <p:spPr>
              <a:xfrm>
                <a:off x="2872089" y="2604061"/>
                <a:ext cx="1824679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A0F23C4-420A-EEEF-D11F-CB061AC2B679}"/>
                  </a:ext>
                </a:extLst>
              </p:cNvPr>
              <p:cNvSpPr/>
              <p:nvPr/>
            </p:nvSpPr>
            <p:spPr>
              <a:xfrm flipV="1">
                <a:off x="2871138" y="180000"/>
                <a:ext cx="1791610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BACD31-3495-C628-3A73-E605DF541FF3}"/>
                  </a:ext>
                </a:extLst>
              </p:cNvPr>
              <p:cNvSpPr txBox="1"/>
              <p:nvPr/>
            </p:nvSpPr>
            <p:spPr>
              <a:xfrm>
                <a:off x="770061" y="73732"/>
                <a:ext cx="2304069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Drift Rate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D8A8DF-EED7-D962-221E-F61C4B1D9D33}"/>
                  </a:ext>
                </a:extLst>
              </p:cNvPr>
              <p:cNvSpPr txBox="1"/>
              <p:nvPr/>
            </p:nvSpPr>
            <p:spPr>
              <a:xfrm>
                <a:off x="4476940" y="-9705"/>
                <a:ext cx="1028710" cy="349920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Boundary Separation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1C153F7-1EAD-1F86-3A44-49CAA6D95B18}"/>
                  </a:ext>
                </a:extLst>
              </p:cNvPr>
              <p:cNvCxnSpPr/>
              <p:nvPr/>
            </p:nvCxnSpPr>
            <p:spPr>
              <a:xfrm>
                <a:off x="4210707" y="793323"/>
                <a:ext cx="0" cy="17815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4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FC5C4547-951C-C121-4DCD-55AC2CE83FCC}"/>
                  </a:ext>
                </a:extLst>
              </p:cNvPr>
              <p:cNvSpPr/>
              <p:nvPr/>
            </p:nvSpPr>
            <p:spPr>
              <a:xfrm rot="5400000">
                <a:off x="393722" y="2964318"/>
                <a:ext cx="360000" cy="761132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9BF67C9A-3D8B-CDA3-9E94-8C978EA562BF}"/>
                  </a:ext>
                </a:extLst>
              </p:cNvPr>
              <p:cNvSpPr/>
              <p:nvPr/>
            </p:nvSpPr>
            <p:spPr>
              <a:xfrm rot="5400000">
                <a:off x="2034711" y="2102034"/>
                <a:ext cx="360000" cy="2466844"/>
              </a:xfrm>
              <a:prstGeom prst="rightBrac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ight Brace 93">
                <a:extLst>
                  <a:ext uri="{FF2B5EF4-FFF2-40B4-BE49-F238E27FC236}">
                    <a16:creationId xmlns:a16="http://schemas.microsoft.com/office/drawing/2014/main" id="{827E9FEA-2317-7D3A-3788-68E964032D46}"/>
                  </a:ext>
                </a:extLst>
              </p:cNvPr>
              <p:cNvSpPr/>
              <p:nvPr/>
            </p:nvSpPr>
            <p:spPr>
              <a:xfrm rot="5400000">
                <a:off x="3820035" y="2822335"/>
                <a:ext cx="360000" cy="1026241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45B477-4F74-F564-0713-4B454BDF0630}"/>
                  </a:ext>
                </a:extLst>
              </p:cNvPr>
              <p:cNvSpPr txBox="1"/>
              <p:nvPr/>
            </p:nvSpPr>
            <p:spPr>
              <a:xfrm>
                <a:off x="981288" y="3662974"/>
                <a:ext cx="2466845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Decision Time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2A38C3-2135-DA0D-028B-6766DA16DC56}"/>
                  </a:ext>
                </a:extLst>
              </p:cNvPr>
              <p:cNvSpPr txBox="1"/>
              <p:nvPr/>
            </p:nvSpPr>
            <p:spPr>
              <a:xfrm>
                <a:off x="3124789" y="3555245"/>
                <a:ext cx="1750490" cy="130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Response Execution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CDF43D-1BB4-B7C6-E8A2-13617609D5F1}"/>
                  </a:ext>
                </a:extLst>
              </p:cNvPr>
              <p:cNvSpPr/>
              <p:nvPr/>
            </p:nvSpPr>
            <p:spPr>
              <a:xfrm>
                <a:off x="927289" y="1684113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278A10-F861-385A-AEF5-ABEAAF772AC2}"/>
                  </a:ext>
                </a:extLst>
              </p:cNvPr>
              <p:cNvSpPr txBox="1"/>
              <p:nvPr/>
            </p:nvSpPr>
            <p:spPr>
              <a:xfrm>
                <a:off x="-232418" y="3628335"/>
                <a:ext cx="1523638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Encoding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66F68D-5924-D5D0-DDFA-DDE0B50B4DC3}"/>
                </a:ext>
              </a:extLst>
            </p:cNvPr>
            <p:cNvSpPr txBox="1"/>
            <p:nvPr/>
          </p:nvSpPr>
          <p:spPr>
            <a:xfrm>
              <a:off x="5120433" y="5029801"/>
              <a:ext cx="3169884" cy="54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Non-decision time (</a:t>
              </a: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t0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FC198F96-742A-4457-A1EE-EC8B84854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51628" flipH="1">
            <a:off x="3601388" y="2423681"/>
            <a:ext cx="1024754" cy="1024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834B0-A344-072F-6523-5AA9E570E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6146"/>
            <a:ext cx="4685548" cy="15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Drift-Diffusion Model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76D56-A9E1-A2B8-D976-0F929EA94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45" y="1974215"/>
            <a:ext cx="2956192" cy="393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/>
          <a:lstStyle/>
          <a:p>
            <a:r>
              <a:rPr lang="en-GB" sz="2800" b="1" dirty="0">
                <a:solidFill>
                  <a:schemeClr val="bg2"/>
                </a:solidFill>
              </a:rPr>
              <a:t>Evidence</a:t>
            </a:r>
            <a:r>
              <a:rPr lang="en-GB" sz="2800" dirty="0">
                <a:solidFill>
                  <a:schemeClr val="bg2"/>
                </a:solidFill>
              </a:rPr>
              <a:t> of an effect of </a:t>
            </a:r>
            <a:r>
              <a:rPr lang="en-GB" sz="2800" dirty="0"/>
              <a:t>expertise group on </a:t>
            </a:r>
            <a:r>
              <a:rPr lang="en-GB" sz="2800" b="1" dirty="0">
                <a:solidFill>
                  <a:schemeClr val="accent6"/>
                </a:solidFill>
              </a:rPr>
              <a:t>switching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accent2"/>
                </a:solidFill>
              </a:rPr>
              <a:t>speed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 </a:t>
            </a:r>
            <a:r>
              <a:rPr lang="en-GB" sz="2800" dirty="0"/>
              <a:t>and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accent2"/>
                </a:solidFill>
              </a:rPr>
              <a:t>speed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4942"/>
              </p:ext>
            </p:extLst>
          </p:nvPr>
        </p:nvGraphicFramePr>
        <p:xfrm>
          <a:off x="1004" y="2367815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A703B2-2C54-F710-9659-B01056CAB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110245"/>
              </p:ext>
            </p:extLst>
          </p:nvPr>
        </p:nvGraphicFramePr>
        <p:xfrm>
          <a:off x="2952790" y="2360640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EBF32-84E1-26B4-96FA-527472DF0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616778"/>
              </p:ext>
            </p:extLst>
          </p:nvPr>
        </p:nvGraphicFramePr>
        <p:xfrm>
          <a:off x="5904576" y="2360640"/>
          <a:ext cx="3420000" cy="2423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276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131912"/>
          </a:xfrm>
        </p:spPr>
        <p:txBody>
          <a:bodyPr>
            <a:noAutofit/>
          </a:bodyPr>
          <a:lstStyle/>
          <a:p>
            <a:pPr>
              <a:buSzPct val="150000"/>
            </a:pP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demonstrated</a:t>
            </a:r>
            <a:r>
              <a:rPr lang="en-GB" sz="2800" b="1" dirty="0">
                <a:solidFill>
                  <a:schemeClr val="bg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faster processing speed in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</a:p>
          <a:p>
            <a:pPr>
              <a:buSzPct val="150000"/>
            </a:pPr>
            <a:r>
              <a:rPr lang="en-GB" sz="2800" b="1" dirty="0">
                <a:solidFill>
                  <a:srgbClr val="F79BFF"/>
                </a:solidFill>
              </a:rPr>
              <a:t>Experienced</a:t>
            </a:r>
            <a:r>
              <a:rPr lang="en-GB" sz="2800" dirty="0">
                <a:solidFill>
                  <a:schemeClr val="bg2"/>
                </a:solidFill>
              </a:rPr>
              <a:t> players showed advantages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in processing speed for </a:t>
            </a:r>
            <a:r>
              <a:rPr lang="en-GB" sz="2800" b="1" dirty="0">
                <a:solidFill>
                  <a:schemeClr val="accent6"/>
                </a:solidFill>
              </a:rPr>
              <a:t>switch</a:t>
            </a:r>
            <a:r>
              <a:rPr lang="en-GB" sz="2800" dirty="0">
                <a:solidFill>
                  <a:schemeClr val="bg2"/>
                </a:solidFill>
              </a:rPr>
              <a:t> trials</a:t>
            </a:r>
          </a:p>
          <a:p>
            <a:pPr>
              <a:buSzPct val="150000"/>
            </a:pP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showed faster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times </a:t>
            </a:r>
            <a:r>
              <a:rPr lang="en-GB" sz="2800" dirty="0">
                <a:solidFill>
                  <a:schemeClr val="bg2"/>
                </a:solidFill>
              </a:rPr>
              <a:t>in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 and higher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rates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in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switch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, but </a:t>
            </a:r>
            <a:r>
              <a:rPr lang="en-GB" sz="2800" dirty="0">
                <a:solidFill>
                  <a:schemeClr val="bg2"/>
                </a:solidFill>
              </a:rPr>
              <a:t>greater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separations</a:t>
            </a:r>
            <a:r>
              <a:rPr lang="en-GB" sz="2800" dirty="0">
                <a:solidFill>
                  <a:schemeClr val="bg2"/>
                </a:solidFill>
              </a:rPr>
              <a:t> in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Take-home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686937" cy="4204600"/>
          </a:xfrm>
        </p:spPr>
        <p:txBody>
          <a:bodyPr>
            <a:noAutofit/>
          </a:bodyPr>
          <a:lstStyle/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More skilled Counter-Strike players demonstrate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enhanced decision-making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ability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in both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stable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and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dynamic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cognitive tasks</a:t>
            </a: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Performance advantages go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beyond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simple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reaction times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, reflecting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sophisticated decisional strategies</a:t>
            </a: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Suggesting an association with FPS skill and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cognitive efficiency </a:t>
            </a:r>
            <a:r>
              <a:rPr lang="en-GB" sz="2800" i="1" dirty="0">
                <a:solidFill>
                  <a:schemeClr val="accent1"/>
                </a:solidFill>
              </a:rPr>
              <a:t>(von Bastian et al., 2022)</a:t>
            </a:r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9" name="Graphic 8" descr="Body builder with solid fill">
            <a:extLst>
              <a:ext uri="{FF2B5EF4-FFF2-40B4-BE49-F238E27FC236}">
                <a16:creationId xmlns:a16="http://schemas.microsoft.com/office/drawing/2014/main" id="{330F4FA0-D1E4-D0D6-5419-4CBAF862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5253" y="4338654"/>
            <a:ext cx="729546" cy="729546"/>
          </a:xfrm>
          <a:prstGeom prst="rect">
            <a:avLst/>
          </a:prstGeom>
        </p:spPr>
      </p:pic>
      <p:pic>
        <p:nvPicPr>
          <p:cNvPr id="10" name="Graphic 9" descr="Brain with solid fill">
            <a:extLst>
              <a:ext uri="{FF2B5EF4-FFF2-40B4-BE49-F238E27FC236}">
                <a16:creationId xmlns:a16="http://schemas.microsoft.com/office/drawing/2014/main" id="{84EF7778-7BF2-B5B9-2422-60C8FACF3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621" t="14323" r="7815" b="13999"/>
          <a:stretch/>
        </p:blipFill>
        <p:spPr>
          <a:xfrm>
            <a:off x="7994021" y="3841678"/>
            <a:ext cx="1021779" cy="8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C36FF0D-A000-8CD9-C2D2-EBEA20F8844A}"/>
              </a:ext>
            </a:extLst>
          </p:cNvPr>
          <p:cNvSpPr txBox="1">
            <a:spLocks/>
          </p:cNvSpPr>
          <p:nvPr/>
        </p:nvSpPr>
        <p:spPr>
          <a:xfrm>
            <a:off x="3432248" y="1029761"/>
            <a:ext cx="2265915" cy="40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1600" dirty="0"/>
              <a:t>www.eleanorhyde.com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61547-6F30-4788-9EA0-A4CD4490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32" y="495642"/>
            <a:ext cx="4664150" cy="2139349"/>
          </a:xfrm>
        </p:spPr>
        <p:txBody>
          <a:bodyPr/>
          <a:lstStyle/>
          <a:p>
            <a:r>
              <a:rPr lang="en-GB" sz="3000" dirty="0"/>
              <a:t>Thanks for listening!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C2C180-93AC-C66A-1955-6E745B510E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993" y="1029423"/>
            <a:ext cx="2473050" cy="400202"/>
          </a:xfrm>
        </p:spPr>
        <p:txBody>
          <a:bodyPr>
            <a:normAutofit fontScale="92500" lnSpcReduction="20000"/>
          </a:bodyPr>
          <a:lstStyle/>
          <a:p>
            <a:r>
              <a:rPr lang="en-GB" sz="1600" dirty="0"/>
              <a:t>erahyde1@sheffield.ac.uk</a:t>
            </a:r>
          </a:p>
        </p:txBody>
      </p:sp>
      <p:pic>
        <p:nvPicPr>
          <p:cNvPr id="8" name="Graphic 7" descr="Email with solid fill">
            <a:extLst>
              <a:ext uri="{FF2B5EF4-FFF2-40B4-BE49-F238E27FC236}">
                <a16:creationId xmlns:a16="http://schemas.microsoft.com/office/drawing/2014/main" id="{24255FE0-FB32-AE5A-CE66-EB3A45B86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95" y="1046835"/>
            <a:ext cx="270000" cy="270000"/>
          </a:xfrm>
          <a:prstGeom prst="rect">
            <a:avLst/>
          </a:prstGeom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57701D25-2DB1-386B-1A45-6447F3BF9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6515" y="1057229"/>
            <a:ext cx="324000" cy="324000"/>
          </a:xfrm>
          <a:prstGeom prst="rect">
            <a:avLst/>
          </a:prstGeom>
        </p:spPr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AB0A3AC5-E81F-41AA-9E8D-B33254B565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92" t="4111" r="15592" b="27072"/>
          <a:stretch/>
        </p:blipFill>
        <p:spPr>
          <a:xfrm>
            <a:off x="4637897" y="1445639"/>
            <a:ext cx="1440000" cy="1440000"/>
          </a:xfrm>
          <a:prstGeom prst="ellipse">
            <a:avLst/>
          </a:prstGeom>
        </p:spPr>
      </p:pic>
      <p:pic>
        <p:nvPicPr>
          <p:cNvPr id="13" name="Picture Placeholder 15">
            <a:extLst>
              <a:ext uri="{FF2B5EF4-FFF2-40B4-BE49-F238E27FC236}">
                <a16:creationId xmlns:a16="http://schemas.microsoft.com/office/drawing/2014/main" id="{76EE2AA0-3958-67DB-9D7A-9FDAF714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17" t="9379" r="7317" b="5256"/>
          <a:stretch/>
        </p:blipFill>
        <p:spPr>
          <a:xfrm>
            <a:off x="787795" y="2908515"/>
            <a:ext cx="1440000" cy="1440000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3AD12F7-E095-56C7-664D-296123CC26E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442" b="-3442"/>
          <a:stretch/>
        </p:blipFill>
        <p:spPr>
          <a:xfrm>
            <a:off x="787795" y="1447037"/>
            <a:ext cx="1440000" cy="1440000"/>
          </a:xfrm>
          <a:prstGeom prst="ellipse">
            <a:avLst/>
          </a:prstGeom>
        </p:spPr>
      </p:pic>
      <p:pic>
        <p:nvPicPr>
          <p:cNvPr id="15" name="Picture Placeholder 17">
            <a:extLst>
              <a:ext uri="{FF2B5EF4-FFF2-40B4-BE49-F238E27FC236}">
                <a16:creationId xmlns:a16="http://schemas.microsoft.com/office/drawing/2014/main" id="{1830721A-84EC-1FBB-8636-2AC9B302D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739" b="-739"/>
          <a:stretch/>
        </p:blipFill>
        <p:spPr>
          <a:xfrm>
            <a:off x="4637897" y="291908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32B9191-D89D-B550-9AF1-695DDDB3B597}"/>
              </a:ext>
            </a:extLst>
          </p:cNvPr>
          <p:cNvSpPr txBox="1">
            <a:spLocks/>
          </p:cNvSpPr>
          <p:nvPr/>
        </p:nvSpPr>
        <p:spPr>
          <a:xfrm>
            <a:off x="2111793" y="3322843"/>
            <a:ext cx="2314575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Dan Carroll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The University of Sheffield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DAEC6A2-4AB1-DCB0-7A0D-DBE9B036B42D}"/>
              </a:ext>
            </a:extLst>
          </p:cNvPr>
          <p:cNvSpPr txBox="1">
            <a:spLocks/>
          </p:cNvSpPr>
          <p:nvPr/>
        </p:nvSpPr>
        <p:spPr>
          <a:xfrm>
            <a:off x="6020814" y="1891845"/>
            <a:ext cx="2314575" cy="5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Robert Schmidt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Ruhr-Universität Bochum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CC879F-F609-29B0-FF3E-7116DED13EF2}"/>
              </a:ext>
            </a:extLst>
          </p:cNvPr>
          <p:cNvSpPr txBox="1">
            <a:spLocks/>
          </p:cNvSpPr>
          <p:nvPr/>
        </p:nvSpPr>
        <p:spPr>
          <a:xfrm>
            <a:off x="2175593" y="1891845"/>
            <a:ext cx="2314575" cy="5418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Claudia von Bastian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The University of Sheffield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29508BD-BF62-01F3-968D-8E9DD01C0C8A}"/>
              </a:ext>
            </a:extLst>
          </p:cNvPr>
          <p:cNvSpPr txBox="1">
            <a:spLocks/>
          </p:cNvSpPr>
          <p:nvPr/>
        </p:nvSpPr>
        <p:spPr>
          <a:xfrm>
            <a:off x="5952191" y="3474576"/>
            <a:ext cx="2314575" cy="33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1" i="0" u="none" strike="noStrike" cap="none">
                <a:solidFill>
                  <a:schemeClr val="dk2"/>
                </a:solidFill>
                <a:latin typeface="Source Sans Pro SemiBold" panose="020B0503030403020204" pitchFamily="34" charset="0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Endpoint</a:t>
            </a:r>
          </a:p>
          <a:p>
            <a:endParaRPr lang="en-US" sz="1200" dirty="0">
              <a:solidFill>
                <a:schemeClr val="bg2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9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Cognition: mental processes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CDDFFD-ADE6-216C-6B63-15F28B046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/>
              <a:t>Cognitive Correlates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F53A5A-2F7C-25D2-0789-51DA6616B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en-GB" sz="2800" b="1" dirty="0"/>
              <a:t>Cognitive Plasticity</a:t>
            </a:r>
          </a:p>
        </p:txBody>
      </p:sp>
      <p:pic>
        <p:nvPicPr>
          <p:cNvPr id="7" name="Graphic 6" descr="Left Brain with solid fill">
            <a:extLst>
              <a:ext uri="{FF2B5EF4-FFF2-40B4-BE49-F238E27FC236}">
                <a16:creationId xmlns:a16="http://schemas.microsoft.com/office/drawing/2014/main" id="{193B515E-DF5A-F9B1-8A1B-F5B90EF9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9" t="13192" r="15257" b="13490"/>
          <a:stretch/>
        </p:blipFill>
        <p:spPr>
          <a:xfrm>
            <a:off x="583727" y="1840262"/>
            <a:ext cx="2880000" cy="2554379"/>
          </a:xfrm>
          <a:prstGeom prst="rect">
            <a:avLst/>
          </a:prstGeom>
        </p:spPr>
      </p:pic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958D643E-78DF-A2A8-4591-C4F27DC6E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603" t="14512" r="15478" b="11648"/>
          <a:stretch/>
        </p:blipFill>
        <p:spPr>
          <a:xfrm>
            <a:off x="3596821" y="1709418"/>
            <a:ext cx="702129" cy="741499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0FD3CC68-42C7-83C0-C28A-33501A479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547" t="14905" r="5143" b="15203"/>
          <a:stretch/>
        </p:blipFill>
        <p:spPr>
          <a:xfrm>
            <a:off x="3519104" y="3804023"/>
            <a:ext cx="857561" cy="678703"/>
          </a:xfrm>
          <a:prstGeom prst="rect">
            <a:avLst/>
          </a:prstGeom>
        </p:spPr>
      </p:pic>
      <p:pic>
        <p:nvPicPr>
          <p:cNvPr id="17" name="Graphic 16" descr="Body builder with solid fill">
            <a:extLst>
              <a:ext uri="{FF2B5EF4-FFF2-40B4-BE49-F238E27FC236}">
                <a16:creationId xmlns:a16="http://schemas.microsoft.com/office/drawing/2014/main" id="{3320935B-0918-6FC0-531E-7239CC300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5052" y="3117451"/>
            <a:ext cx="1527901" cy="1527901"/>
          </a:xfrm>
          <a:prstGeom prst="rect">
            <a:avLst/>
          </a:prstGeom>
        </p:spPr>
      </p:pic>
      <p:pic>
        <p:nvPicPr>
          <p:cNvPr id="19" name="Graphic 18" descr="Muscular arm with solid fill">
            <a:extLst>
              <a:ext uri="{FF2B5EF4-FFF2-40B4-BE49-F238E27FC236}">
                <a16:creationId xmlns:a16="http://schemas.microsoft.com/office/drawing/2014/main" id="{E0415D34-3C0A-6BF8-B6E5-BFF5AB9D08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8599" y="3117451"/>
            <a:ext cx="1527901" cy="1527901"/>
          </a:xfrm>
          <a:prstGeom prst="rect">
            <a:avLst/>
          </a:prstGeom>
        </p:spPr>
      </p:pic>
      <p:pic>
        <p:nvPicPr>
          <p:cNvPr id="23" name="Graphic 22" descr="Brain with solid fill">
            <a:extLst>
              <a:ext uri="{FF2B5EF4-FFF2-40B4-BE49-F238E27FC236}">
                <a16:creationId xmlns:a16="http://schemas.microsoft.com/office/drawing/2014/main" id="{89334332-8262-7F3B-3DC4-725106491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621" t="14323" r="7815" b="13999"/>
          <a:stretch/>
        </p:blipFill>
        <p:spPr>
          <a:xfrm>
            <a:off x="5746525" y="1709418"/>
            <a:ext cx="2160000" cy="18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A65EEB-AB04-DE8C-B725-0E850924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97" y="2506406"/>
            <a:ext cx="4509093" cy="233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953656" cy="572700"/>
          </a:xfrm>
        </p:spPr>
        <p:txBody>
          <a:bodyPr/>
          <a:lstStyle/>
          <a:p>
            <a:r>
              <a:rPr lang="en-GB" dirty="0"/>
              <a:t>Cognitively challenging leisure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78F5-7498-49DE-00D0-536DB3CF8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Cognitive plasticity can be </a:t>
            </a:r>
            <a:r>
              <a:rPr lang="en-GB" sz="2800" b="1" dirty="0">
                <a:solidFill>
                  <a:schemeClr val="tx2"/>
                </a:solidFill>
              </a:rPr>
              <a:t>enhanced</a:t>
            </a:r>
            <a:r>
              <a:rPr lang="en-GB" sz="2800" dirty="0"/>
              <a:t> through engagement in cognitively challenging leisure activities </a:t>
            </a:r>
            <a:r>
              <a:rPr lang="en-GB" sz="2800" i="1" dirty="0">
                <a:solidFill>
                  <a:schemeClr val="accent1"/>
                </a:solidFill>
              </a:rPr>
              <a:t>(von Bastian, Hyde &amp; Jiang, 2023)</a:t>
            </a:r>
          </a:p>
        </p:txBody>
      </p:sp>
      <p:pic>
        <p:nvPicPr>
          <p:cNvPr id="8" name="Graphic 7" descr="Chess pieces with solid fill">
            <a:extLst>
              <a:ext uri="{FF2B5EF4-FFF2-40B4-BE49-F238E27FC236}">
                <a16:creationId xmlns:a16="http://schemas.microsoft.com/office/drawing/2014/main" id="{9C54B976-4D11-8398-726A-6E474223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141" t="15392" r="10197" b="14995"/>
          <a:stretch/>
        </p:blipFill>
        <p:spPr>
          <a:xfrm>
            <a:off x="552810" y="3194654"/>
            <a:ext cx="975956" cy="863678"/>
          </a:xfrm>
          <a:prstGeom prst="rect">
            <a:avLst/>
          </a:prstGeom>
        </p:spPr>
      </p:pic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36D09A3D-12DC-657E-9C54-AE437EFCD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720" t="11073" r="14798" b="11066"/>
          <a:stretch/>
        </p:blipFill>
        <p:spPr>
          <a:xfrm>
            <a:off x="1730005" y="2506406"/>
            <a:ext cx="975956" cy="1078137"/>
          </a:xfrm>
          <a:prstGeom prst="rect">
            <a:avLst/>
          </a:prstGeom>
        </p:spPr>
      </p:pic>
      <p:pic>
        <p:nvPicPr>
          <p:cNvPr id="5" name="Graphic 4" descr="Yoga with solid fill">
            <a:extLst>
              <a:ext uri="{FF2B5EF4-FFF2-40B4-BE49-F238E27FC236}">
                <a16:creationId xmlns:a16="http://schemas.microsoft.com/office/drawing/2014/main" id="{09357982-97B1-FAE6-1438-945821B90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663" t="2810" r="15260" b="4695"/>
          <a:stretch/>
        </p:blipFill>
        <p:spPr>
          <a:xfrm>
            <a:off x="1730005" y="3626493"/>
            <a:ext cx="975957" cy="13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D0BF-DB0E-ADDE-4FD9-C7ADC402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9" y="75300"/>
            <a:ext cx="9334455" cy="572700"/>
          </a:xfrm>
        </p:spPr>
        <p:txBody>
          <a:bodyPr/>
          <a:lstStyle/>
          <a:p>
            <a:r>
              <a:rPr lang="en-GB" dirty="0"/>
              <a:t>Previous Methodological 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894EF-E5BA-A39C-95EC-67C51A1D69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GB" sz="2800" dirty="0">
                <a:solidFill>
                  <a:schemeClr val="bg2"/>
                </a:solidFill>
              </a:rPr>
              <a:t>Research shows </a:t>
            </a:r>
            <a:r>
              <a:rPr lang="en-GB" sz="2800" b="1" dirty="0">
                <a:solidFill>
                  <a:schemeClr val="bg2"/>
                </a:solidFill>
              </a:rPr>
              <a:t>mixed findings</a:t>
            </a:r>
            <a:r>
              <a:rPr lang="en-GB" sz="2800" dirty="0">
                <a:solidFill>
                  <a:schemeClr val="bg2"/>
                </a:solidFill>
              </a:rPr>
              <a:t> for the cognitive correlates of FPS gameplay: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Broad definitions </a:t>
            </a:r>
            <a:r>
              <a:rPr lang="en-GB" sz="2800" dirty="0">
                <a:solidFill>
                  <a:schemeClr val="bg2"/>
                </a:solidFill>
              </a:rPr>
              <a:t>of video games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Small samples </a:t>
            </a:r>
            <a:r>
              <a:rPr lang="en-GB" sz="2800" dirty="0">
                <a:solidFill>
                  <a:schemeClr val="bg2"/>
                </a:solidFill>
              </a:rPr>
              <a:t>of </a:t>
            </a:r>
            <a:r>
              <a:rPr lang="en-GB" sz="2800" b="1" dirty="0">
                <a:solidFill>
                  <a:schemeClr val="tx2"/>
                </a:solidFill>
              </a:rPr>
              <a:t>novice players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Limited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tx2"/>
                </a:solidFill>
              </a:rPr>
              <a:t>assessment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of video game </a:t>
            </a:r>
            <a:r>
              <a:rPr lang="en-GB" sz="2800" b="1" dirty="0">
                <a:solidFill>
                  <a:schemeClr val="tx2"/>
                </a:solidFill>
              </a:rPr>
              <a:t>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0399-2FE3-B874-75D6-37C4F75C4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389AF-29FA-E016-A90D-9886519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" t="7562" r="1813" b="5235"/>
          <a:stretch/>
        </p:blipFill>
        <p:spPr>
          <a:xfrm>
            <a:off x="4612659" y="3508868"/>
            <a:ext cx="3939217" cy="1260000"/>
          </a:xfrm>
          <a:prstGeom prst="rect">
            <a:avLst/>
          </a:prstGeom>
        </p:spPr>
      </p:pic>
      <p:pic>
        <p:nvPicPr>
          <p:cNvPr id="1030" name="Picture 6" descr="Counter-Strike 2 | Logopedia | Fandom">
            <a:extLst>
              <a:ext uri="{FF2B5EF4-FFF2-40B4-BE49-F238E27FC236}">
                <a16:creationId xmlns:a16="http://schemas.microsoft.com/office/drawing/2014/main" id="{0103211F-A7F3-6608-8302-A82049A6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81" y="35316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of people with solid fill">
            <a:extLst>
              <a:ext uri="{FF2B5EF4-FFF2-40B4-BE49-F238E27FC236}">
                <a16:creationId xmlns:a16="http://schemas.microsoft.com/office/drawing/2014/main" id="{1887830D-2F14-71D9-F809-361882E17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1970" y="35316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301F-97B7-2604-DFB7-20324B6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28FA-58C4-EDDC-46C2-8B7CFE18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Choice Reaction Time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FC7-263F-9A58-BD33-A7ACA3983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A blue star with black background&#10;&#10;Description automatically generated">
            <a:extLst>
              <a:ext uri="{FF2B5EF4-FFF2-40B4-BE49-F238E27FC236}">
                <a16:creationId xmlns:a16="http://schemas.microsoft.com/office/drawing/2014/main" id="{F61AC956-3CDD-9CC2-AD99-CBDF6725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0" y="1562100"/>
            <a:ext cx="2880000" cy="30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261738" y="2679700"/>
            <a:ext cx="26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Blue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Green</a:t>
            </a:r>
          </a:p>
        </p:txBody>
      </p:sp>
      <p:pic>
        <p:nvPicPr>
          <p:cNvPr id="9" name="Picture 8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4D27821-E8DF-36CF-592D-B3082421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2" y="1488150"/>
            <a:ext cx="2880000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flower with a black background&#10;&#10;Description automatically generated">
            <a:extLst>
              <a:ext uri="{FF2B5EF4-FFF2-40B4-BE49-F238E27FC236}">
                <a16:creationId xmlns:a16="http://schemas.microsoft.com/office/drawing/2014/main" id="{A81DDD40-371F-1DCF-60F2-3689AF17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2" y="1629800"/>
            <a:ext cx="2880000" cy="30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2301F-97B7-2604-DFB7-20324B6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28FA-58C4-EDDC-46C2-8B7CFE18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Choice Reaction Time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FC7-263F-9A58-BD33-A7ACA3983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261738" y="2679700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Curvy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Spiky</a:t>
            </a:r>
          </a:p>
        </p:txBody>
      </p:sp>
      <p:pic>
        <p:nvPicPr>
          <p:cNvPr id="13" name="Picture 12" descr="A green star on a black background&#10;&#10;Description automatically generated">
            <a:extLst>
              <a:ext uri="{FF2B5EF4-FFF2-40B4-BE49-F238E27FC236}">
                <a16:creationId xmlns:a16="http://schemas.microsoft.com/office/drawing/2014/main" id="{15A33B5A-78DE-DC96-E6C8-62B44F3FC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56" y="1562100"/>
            <a:ext cx="2880000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7C7C-8B8E-4DA1-03E3-480BB70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Reaction Times (RTs)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26C53-4724-A630-B80C-92E3018F3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078270"/>
          </a:xfrm>
        </p:spPr>
        <p:txBody>
          <a:bodyPr wrap="square" anchor="t">
            <a:norm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Processing Speed: </a:t>
            </a:r>
            <a:r>
              <a:rPr lang="en-GB" sz="2800" dirty="0"/>
              <a:t>general ability to process information</a:t>
            </a:r>
            <a:endParaRPr lang="en-GB" sz="2800" b="1" dirty="0"/>
          </a:p>
          <a:p>
            <a:pPr algn="l"/>
            <a:r>
              <a:rPr lang="en-GB" sz="2800" b="1" dirty="0">
                <a:solidFill>
                  <a:schemeClr val="tx2"/>
                </a:solidFill>
              </a:rPr>
              <a:t>Task Mixing: </a:t>
            </a:r>
            <a:r>
              <a:rPr lang="en-GB" sz="2800" dirty="0"/>
              <a:t>ability to conduct two or more tasks in close succession</a:t>
            </a:r>
          </a:p>
          <a:p>
            <a:r>
              <a:rPr lang="en-GB" sz="2800" b="1" dirty="0">
                <a:solidFill>
                  <a:schemeClr val="tx2"/>
                </a:solidFill>
              </a:rPr>
              <a:t>Task Switching: </a:t>
            </a:r>
            <a:r>
              <a:rPr lang="en-GB" sz="2800" dirty="0"/>
              <a:t>ability to switch from one task to another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A8C84F7-0539-296A-1BE9-C7E2DB52A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GB" sz="900"/>
          </a:p>
        </p:txBody>
      </p:sp>
      <p:pic>
        <p:nvPicPr>
          <p:cNvPr id="3" name="Picture 2" descr="A blue flower with a black background&#10;&#10;Description automatically generated">
            <a:extLst>
              <a:ext uri="{FF2B5EF4-FFF2-40B4-BE49-F238E27FC236}">
                <a16:creationId xmlns:a16="http://schemas.microsoft.com/office/drawing/2014/main" id="{87E825C4-9349-9BC2-4FCE-8BBDD66C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35" y="3382009"/>
            <a:ext cx="1080000" cy="1155600"/>
          </a:xfrm>
          <a:prstGeom prst="rect">
            <a:avLst/>
          </a:prstGeom>
        </p:spPr>
      </p:pic>
      <p:pic>
        <p:nvPicPr>
          <p:cNvPr id="4" name="Picture 3" descr="A green star on a black background&#10;&#10;Description automatically generated">
            <a:extLst>
              <a:ext uri="{FF2B5EF4-FFF2-40B4-BE49-F238E27FC236}">
                <a16:creationId xmlns:a16="http://schemas.microsoft.com/office/drawing/2014/main" id="{715D11F9-CC56-D03C-3BF0-BAE3712F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987" y="3382009"/>
            <a:ext cx="1080000" cy="1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699A3F-91B6-84CF-A0C6-10AC188B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Counter-Strike Skill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F4B3B8-EC1B-D198-C827-32EF1AB47F75}"/>
              </a:ext>
            </a:extLst>
          </p:cNvPr>
          <p:cNvGrpSpPr/>
          <p:nvPr/>
        </p:nvGrpSpPr>
        <p:grpSpPr>
          <a:xfrm>
            <a:off x="4681535" y="1889432"/>
            <a:ext cx="4160647" cy="2980735"/>
            <a:chOff x="177632" y="1875514"/>
            <a:chExt cx="4160647" cy="2980735"/>
          </a:xfrm>
        </p:grpSpPr>
        <p:pic>
          <p:nvPicPr>
            <p:cNvPr id="5" name="Picture 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61DFB7C-83BA-7BFE-7044-91ACA239E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5" t="13867" r="7201" b="12844"/>
            <a:stretch/>
          </p:blipFill>
          <p:spPr>
            <a:xfrm>
              <a:off x="967408" y="1875514"/>
              <a:ext cx="3021018" cy="26871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F8260-68DA-932E-9DBE-AC3EF110B0AF}"/>
                </a:ext>
              </a:extLst>
            </p:cNvPr>
            <p:cNvSpPr txBox="1"/>
            <p:nvPr/>
          </p:nvSpPr>
          <p:spPr>
            <a:xfrm rot="1843638">
              <a:off x="177632" y="4026273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Current Ranking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91364-A881-00F1-1EE7-0936FE8304FD}"/>
                </a:ext>
              </a:extLst>
            </p:cNvPr>
            <p:cNvSpPr txBox="1"/>
            <p:nvPr/>
          </p:nvSpPr>
          <p:spPr>
            <a:xfrm>
              <a:off x="2132540" y="4486917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C87C47-E8BE-1D1F-CE93-A9E79375E7DB}"/>
                </a:ext>
              </a:extLst>
            </p:cNvPr>
            <p:cNvSpPr txBox="1"/>
            <p:nvPr/>
          </p:nvSpPr>
          <p:spPr>
            <a:xfrm rot="16200000">
              <a:off x="3379329" y="3161367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0152B-5A70-C1D5-604A-418EE1481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Four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 measures                          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K-means cluster analysis</a:t>
            </a:r>
          </a:p>
          <a:p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33E9-4D5A-0812-7E0F-41EE28945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8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D6A549-2AC4-7FA9-D777-32A8C8517E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04595A-BFDC-6206-B60B-964EB08FDCCD}"/>
              </a:ext>
            </a:extLst>
          </p:cNvPr>
          <p:cNvGrpSpPr/>
          <p:nvPr/>
        </p:nvGrpSpPr>
        <p:grpSpPr>
          <a:xfrm>
            <a:off x="-3221" y="1771183"/>
            <a:ext cx="4125274" cy="3102378"/>
            <a:chOff x="-62883" y="1845366"/>
            <a:chExt cx="4125274" cy="31023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7ABF0-7FAB-7352-4595-C87100E3A7E2}"/>
                </a:ext>
              </a:extLst>
            </p:cNvPr>
            <p:cNvSpPr txBox="1"/>
            <p:nvPr/>
          </p:nvSpPr>
          <p:spPr>
            <a:xfrm rot="16200000">
              <a:off x="3103441" y="3269317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  <p:pic>
          <p:nvPicPr>
            <p:cNvPr id="7" name="Picture 6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389D3F56-3D0D-8AA0-D498-9F941E10A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20" t="14049" r="7324" b="12517"/>
            <a:stretch/>
          </p:blipFill>
          <p:spPr>
            <a:xfrm>
              <a:off x="543414" y="1845366"/>
              <a:ext cx="3021018" cy="26871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2D994-8AD2-05D4-9312-2CB6EF56DEF6}"/>
                </a:ext>
              </a:extLst>
            </p:cNvPr>
            <p:cNvSpPr txBox="1"/>
            <p:nvPr/>
          </p:nvSpPr>
          <p:spPr>
            <a:xfrm>
              <a:off x="1872882" y="4578412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AE58C5-C8FD-1DDC-5F35-33C3A935ECCB}"/>
                </a:ext>
              </a:extLst>
            </p:cNvPr>
            <p:cNvSpPr txBox="1"/>
            <p:nvPr/>
          </p:nvSpPr>
          <p:spPr>
            <a:xfrm rot="1843638">
              <a:off x="-62883" y="4137524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Self-Rated Skill</a:t>
              </a:r>
            </a:p>
          </p:txBody>
        </p:sp>
      </p:grpSp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C6CC976C-0954-C3AC-6F19-1DE2C2CC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7755" y="578469"/>
            <a:ext cx="1484490" cy="1281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BDB73-41F0-0738-CEA6-808CC7E1A3EE}"/>
              </a:ext>
            </a:extLst>
          </p:cNvPr>
          <p:cNvSpPr txBox="1"/>
          <p:nvPr/>
        </p:nvSpPr>
        <p:spPr>
          <a:xfrm>
            <a:off x="3177647" y="1394038"/>
            <a:ext cx="2788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00FF00"/>
                </a:solidFill>
                <a:latin typeface="Source Sans Pro" panose="020B0503030403020204" pitchFamily="34" charset="0"/>
              </a:rPr>
              <a:t>Semi/Professional </a:t>
            </a:r>
            <a:r>
              <a:rPr lang="en-GB" sz="1800" dirty="0">
                <a:solidFill>
                  <a:srgbClr val="00FF00"/>
                </a:solidFill>
                <a:latin typeface="Source Sans Pro" panose="020B0503030403020204" pitchFamily="34" charset="0"/>
              </a:rPr>
              <a:t>(n = 34)</a:t>
            </a:r>
            <a:r>
              <a:rPr lang="en-GB" sz="1800" b="1" dirty="0">
                <a:solidFill>
                  <a:srgbClr val="00FF00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en-GB" sz="1800" b="1" dirty="0">
                <a:solidFill>
                  <a:srgbClr val="3772FF"/>
                </a:solidFill>
                <a:latin typeface="Source Sans Pro" panose="020B0503030403020204" pitchFamily="34" charset="0"/>
              </a:rPr>
              <a:t>Aspiring </a:t>
            </a:r>
            <a:r>
              <a:rPr lang="en-GB" sz="1800" dirty="0">
                <a:solidFill>
                  <a:srgbClr val="3772FF"/>
                </a:solidFill>
                <a:latin typeface="Source Sans Pro" panose="020B0503030403020204" pitchFamily="34" charset="0"/>
              </a:rPr>
              <a:t> (n = 22)</a:t>
            </a:r>
            <a:endParaRPr lang="en-GB" sz="1800" b="1" dirty="0">
              <a:solidFill>
                <a:srgbClr val="3772FF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GB" sz="1800" b="1" dirty="0">
                <a:solidFill>
                  <a:srgbClr val="F038FF"/>
                </a:solidFill>
                <a:latin typeface="Source Sans Pro" panose="020B0503030403020204" pitchFamily="34" charset="0"/>
              </a:rPr>
              <a:t>Experienced </a:t>
            </a:r>
            <a:r>
              <a:rPr lang="en-GB" sz="1800" dirty="0">
                <a:solidFill>
                  <a:srgbClr val="F038FF"/>
                </a:solidFill>
                <a:latin typeface="Source Sans Pro" panose="020B0503030403020204" pitchFamily="34" charset="0"/>
              </a:rPr>
              <a:t> (n = 101)</a:t>
            </a:r>
            <a:endParaRPr lang="en-GB" sz="1800" b="1" dirty="0">
              <a:solidFill>
                <a:srgbClr val="F038FF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GB" sz="1800" b="1" dirty="0">
                <a:solidFill>
                  <a:srgbClr val="F5BB00"/>
                </a:solidFill>
                <a:latin typeface="Source Sans Pro" panose="020B0503030403020204" pitchFamily="34" charset="0"/>
              </a:rPr>
              <a:t>Novice </a:t>
            </a:r>
            <a:r>
              <a:rPr lang="en-GB" sz="1800" dirty="0">
                <a:solidFill>
                  <a:srgbClr val="F5BB00"/>
                </a:solidFill>
                <a:latin typeface="Source Sans Pro" panose="020B0503030403020204" pitchFamily="34" charset="0"/>
              </a:rPr>
              <a:t>(n = 78)</a:t>
            </a:r>
          </a:p>
          <a:p>
            <a:pPr algn="ctr"/>
            <a:r>
              <a:rPr lang="en-GB" sz="2800" b="1" i="1" dirty="0">
                <a:solidFill>
                  <a:schemeClr val="bg2"/>
                </a:solidFill>
                <a:latin typeface="Source Sans Pro" panose="020B0503030403020204" pitchFamily="34" charset="0"/>
              </a:rPr>
              <a:t>N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= 235</a:t>
            </a:r>
          </a:p>
        </p:txBody>
      </p:sp>
    </p:spTree>
    <p:extLst>
      <p:ext uri="{BB962C8B-B14F-4D97-AF65-F5344CB8AC3E}">
        <p14:creationId xmlns:p14="http://schemas.microsoft.com/office/powerpoint/2010/main" val="4169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Processing Speed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Evidence </a:t>
            </a:r>
            <a:r>
              <a:rPr lang="en-GB" sz="2800" dirty="0">
                <a:solidFill>
                  <a:schemeClr val="bg2"/>
                </a:solidFill>
              </a:rPr>
              <a:t>of an effect of </a:t>
            </a:r>
            <a:r>
              <a:rPr lang="en-GB" sz="2800" dirty="0"/>
              <a:t>expertise group on </a:t>
            </a:r>
            <a:r>
              <a:rPr lang="en-GB" sz="2800" b="1" dirty="0">
                <a:solidFill>
                  <a:schemeClr val="accent2"/>
                </a:solidFill>
              </a:rPr>
              <a:t>single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bg2"/>
                </a:solidFill>
              </a:rPr>
              <a:t>and</a:t>
            </a:r>
            <a:r>
              <a:rPr lang="en-GB" sz="2800" b="1" dirty="0">
                <a:solidFill>
                  <a:schemeClr val="accent3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switching</a:t>
            </a:r>
            <a:r>
              <a:rPr lang="en-GB" sz="2800" b="1" dirty="0"/>
              <a:t> </a:t>
            </a:r>
            <a:r>
              <a:rPr lang="en-GB" sz="2800" dirty="0"/>
              <a:t>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401380"/>
              </p:ext>
            </p:extLst>
          </p:nvPr>
        </p:nvGraphicFramePr>
        <p:xfrm>
          <a:off x="162000" y="1809341"/>
          <a:ext cx="8820000" cy="298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46952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4534</TotalTime>
  <Words>465</Words>
  <Application>Microsoft Office PowerPoint</Application>
  <PresentationFormat>On-screen Show (16:9)</PresentationFormat>
  <Paragraphs>87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Source Sans Pro Black</vt:lpstr>
      <vt:lpstr>Source Sans Pro</vt:lpstr>
      <vt:lpstr>Times New Roman</vt:lpstr>
      <vt:lpstr>Source Sans Pro Semibold</vt:lpstr>
      <vt:lpstr>Simple Light</vt:lpstr>
      <vt:lpstr>Cognitive correlates of First-Person Shooter gaming: A cross-sectional study of Counter-Strike players</vt:lpstr>
      <vt:lpstr>Cognition: mental processes</vt:lpstr>
      <vt:lpstr>Cognitively challenging leisure activities</vt:lpstr>
      <vt:lpstr>Previous Methodological Limitations</vt:lpstr>
      <vt:lpstr>Cognitive Task</vt:lpstr>
      <vt:lpstr>Cognitive Task</vt:lpstr>
      <vt:lpstr>Reaction Times (RTs)</vt:lpstr>
      <vt:lpstr>Counter-Strike Skill</vt:lpstr>
      <vt:lpstr>Processing Speed</vt:lpstr>
      <vt:lpstr>The Drift-Diffusion Model</vt:lpstr>
      <vt:lpstr>The Drift-Diffusion Model</vt:lpstr>
      <vt:lpstr>Summary</vt:lpstr>
      <vt:lpstr>Take-home message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Eleanor Hyde</cp:lastModifiedBy>
  <cp:revision>311</cp:revision>
  <dcterms:created xsi:type="dcterms:W3CDTF">2023-02-20T10:33:55Z</dcterms:created>
  <dcterms:modified xsi:type="dcterms:W3CDTF">2024-10-17T14:57:15Z</dcterms:modified>
</cp:coreProperties>
</file>